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3" r:id="rId4"/>
    <p:sldId id="265" r:id="rId5"/>
    <p:sldId id="267" r:id="rId6"/>
    <p:sldId id="278" r:id="rId7"/>
    <p:sldId id="270" r:id="rId8"/>
    <p:sldId id="280" r:id="rId9"/>
    <p:sldId id="271" r:id="rId10"/>
    <p:sldId id="281" r:id="rId11"/>
    <p:sldId id="272" r:id="rId12"/>
    <p:sldId id="286" r:id="rId13"/>
    <p:sldId id="274" r:id="rId14"/>
    <p:sldId id="287" r:id="rId15"/>
    <p:sldId id="276" r:id="rId16"/>
    <p:sldId id="285" r:id="rId17"/>
    <p:sldId id="279" r:id="rId18"/>
    <p:sldId id="284" r:id="rId19"/>
    <p:sldId id="275" r:id="rId20"/>
    <p:sldId id="282" r:id="rId21"/>
    <p:sldId id="277" r:id="rId22"/>
    <p:sldId id="283" r:id="rId23"/>
    <p:sldId id="273" r:id="rId24"/>
    <p:sldId id="288" r:id="rId25"/>
    <p:sldId id="289" r:id="rId26"/>
    <p:sldId id="291"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75" autoAdjust="0"/>
    <p:restoredTop sz="94660"/>
  </p:normalViewPr>
  <p:slideViewPr>
    <p:cSldViewPr snapToGrid="0">
      <p:cViewPr varScale="1">
        <p:scale>
          <a:sx n="128" d="100"/>
          <a:sy n="128"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Slide_1">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4" name="Date Placeholder 3"/>
          <p:cNvSpPr>
            <a:spLocks noGrp="1"/>
          </p:cNvSpPr>
          <p:nvPr>
            <p:ph type="dt" sz="half" idx="10"/>
          </p:nvPr>
        </p:nvSpPr>
        <p:spPr/>
        <p:txBody>
          <a:bodyPr/>
          <a:lstStyle/>
          <a:p>
            <a:fld id="{7A4A9C4A-9FF6-417F-A880-37638942F8BA}" type="datetimeFigureOut">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376086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4A9C4A-9FF6-417F-A880-37638942F8BA}" type="datetimeFigureOut">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45198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A9C4A-9FF6-417F-A880-37638942F8BA}" type="datetimeFigureOut">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20680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A9C4A-9FF6-417F-A880-37638942F8BA}" type="datetimeFigureOut">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226433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Slide_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5507182" cy="6858000"/>
          </a:xfrm>
          <a:prstGeom prst="rect">
            <a:avLst/>
          </a:prstGeom>
        </p:spPr>
        <p:txBody>
          <a:bodyPr/>
          <a:lstStyle/>
          <a:p>
            <a:endParaRPr lang="en-US"/>
          </a:p>
        </p:txBody>
      </p:sp>
    </p:spTree>
    <p:extLst>
      <p:ext uri="{BB962C8B-B14F-4D97-AF65-F5344CB8AC3E}">
        <p14:creationId xmlns:p14="http://schemas.microsoft.com/office/powerpoint/2010/main" val="259009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Slide_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4A9C4A-9FF6-417F-A880-37638942F8BA}" type="datetimeFigureOut">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
        <p:nvSpPr>
          <p:cNvPr id="8" name="Picture Placeholder 7"/>
          <p:cNvSpPr>
            <a:spLocks noGrp="1"/>
          </p:cNvSpPr>
          <p:nvPr>
            <p:ph type="pic" sz="quarter" idx="13"/>
          </p:nvPr>
        </p:nvSpPr>
        <p:spPr>
          <a:xfrm>
            <a:off x="0" y="-1"/>
            <a:ext cx="12192000" cy="3096491"/>
          </a:xfrm>
        </p:spPr>
        <p:txBody>
          <a:bodyPr/>
          <a:lstStyle/>
          <a:p>
            <a:endParaRPr lang="en-US"/>
          </a:p>
        </p:txBody>
      </p:sp>
    </p:spTree>
    <p:extLst>
      <p:ext uri="{BB962C8B-B14F-4D97-AF65-F5344CB8AC3E}">
        <p14:creationId xmlns:p14="http://schemas.microsoft.com/office/powerpoint/2010/main" val="319418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Slide_4">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1686731" cy="6858000"/>
          </a:xfrm>
          <a:prstGeom prst="parallelogram">
            <a:avLst>
              <a:gd name="adj" fmla="val 32936"/>
            </a:avLst>
          </a:prstGeom>
        </p:spPr>
        <p:txBody>
          <a:bodyPr/>
          <a:lstStyle/>
          <a:p>
            <a:endParaRPr lang="en-US"/>
          </a:p>
        </p:txBody>
      </p:sp>
      <p:sp>
        <p:nvSpPr>
          <p:cNvPr id="4" name="Date Placeholder 3"/>
          <p:cNvSpPr>
            <a:spLocks noGrp="1"/>
          </p:cNvSpPr>
          <p:nvPr>
            <p:ph type="dt" sz="half" idx="10"/>
          </p:nvPr>
        </p:nvSpPr>
        <p:spPr/>
        <p:txBody>
          <a:bodyPr/>
          <a:lstStyle/>
          <a:p>
            <a:fld id="{7A4A9C4A-9FF6-417F-A880-37638942F8BA}" type="datetimeFigureOut">
              <a:rPr lang="en-US" smtClean="0"/>
              <a:t>11/21/22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563197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4A9C4A-9FF6-417F-A880-37638942F8BA}" type="datetimeFigureOut">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2859699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4A9C4A-9FF6-417F-A880-37638942F8BA}" type="datetimeFigureOut">
              <a:rPr lang="en-US" smtClean="0"/>
              <a:t>11/21/22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66081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4A9C4A-9FF6-417F-A880-37638942F8BA}" type="datetimeFigureOut">
              <a:rPr lang="en-US" smtClean="0"/>
              <a:t>11/21/22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34106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A9C4A-9FF6-417F-A880-37638942F8BA}" type="datetimeFigureOut">
              <a:rPr lang="en-US" smtClean="0"/>
              <a:t>11/21/22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715129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4A9C4A-9FF6-417F-A880-37638942F8BA}" type="datetimeFigureOut">
              <a:rPr lang="en-US" smtClean="0"/>
              <a:t>11/21/22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CA6B9-E472-43A9-9D32-D6AC50ECF011}" type="slidenum">
              <a:rPr lang="en-US" smtClean="0"/>
              <a:t>‹#›</a:t>
            </a:fld>
            <a:endParaRPr lang="en-US"/>
          </a:p>
        </p:txBody>
      </p:sp>
    </p:spTree>
    <p:extLst>
      <p:ext uri="{BB962C8B-B14F-4D97-AF65-F5344CB8AC3E}">
        <p14:creationId xmlns:p14="http://schemas.microsoft.com/office/powerpoint/2010/main" val="114739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A9C4A-9FF6-417F-A880-37638942F8BA}" type="datetimeFigureOut">
              <a:rPr lang="en-US" smtClean="0"/>
              <a:t>11/21/22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CA6B9-E472-43A9-9D32-D6AC50ECF011}" type="slidenum">
              <a:rPr lang="en-US" smtClean="0"/>
              <a:t>‹#›</a:t>
            </a:fld>
            <a:endParaRPr lang="en-US"/>
          </a:p>
        </p:txBody>
      </p:sp>
    </p:spTree>
    <p:extLst>
      <p:ext uri="{BB962C8B-B14F-4D97-AF65-F5344CB8AC3E}">
        <p14:creationId xmlns:p14="http://schemas.microsoft.com/office/powerpoint/2010/main" val="38098638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https://static.pexels.com/photos/6336/light-man-hand-pen.jpg"/>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t="7824" b="78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57850" y="0"/>
            <a:ext cx="5543550" cy="6858000"/>
          </a:xfrm>
          <a:prstGeom prst="rect">
            <a:avLst/>
          </a:prstGeom>
          <a:gradFill flip="none" rotWithShape="1">
            <a:gsLst>
              <a:gs pos="0">
                <a:srgbClr val="0070C0"/>
              </a:gs>
              <a:gs pos="100000">
                <a:srgbClr val="00B0F0">
                  <a:alpha val="8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6023345" y="1993883"/>
            <a:ext cx="4965123" cy="2862322"/>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Century Gothic" panose="020B0502020202020204" pitchFamily="34" charset="0"/>
                <a:ea typeface="Calibri" panose="020F0502020204030204" pitchFamily="34" charset="0"/>
                <a:cs typeface="Times New Roman" panose="02020603050405020304" pitchFamily="18" charset="0"/>
              </a:rPr>
              <a:t>Analyzing the Effect of Macro-Economic Variables and Commodity Market on S&amp;P500 Index</a:t>
            </a:r>
            <a:endParaRPr lang="en-US" sz="3600" b="1" spc="-300" dirty="0">
              <a:solidFill>
                <a:schemeClr val="bg1"/>
              </a:solidFill>
              <a:effectLst>
                <a:outerShdw blurRad="38100" dist="38100" dir="2700000" algn="tl">
                  <a:srgbClr val="000000">
                    <a:alpha val="43137"/>
                  </a:srgbClr>
                </a:outerShdw>
              </a:effectLst>
              <a:latin typeface="Century Gothic" panose="020B0502020202020204" pitchFamily="34" charset="0"/>
              <a:cs typeface="Lato Heavy" panose="020F0902020204030203" pitchFamily="34" charset="0"/>
            </a:endParaRPr>
          </a:p>
        </p:txBody>
      </p:sp>
      <p:cxnSp>
        <p:nvCxnSpPr>
          <p:cNvPr id="6" name="Straight Connector 5"/>
          <p:cNvCxnSpPr/>
          <p:nvPr/>
        </p:nvCxnSpPr>
        <p:spPr>
          <a:xfrm flipH="1">
            <a:off x="6501493" y="5030930"/>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419850" y="1779568"/>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445AEBF-33B0-1DB6-598A-C51FA5E97360}"/>
              </a:ext>
            </a:extLst>
          </p:cNvPr>
          <p:cNvSpPr txBox="1"/>
          <p:nvPr/>
        </p:nvSpPr>
        <p:spPr>
          <a:xfrm>
            <a:off x="8429625" y="6391365"/>
            <a:ext cx="5357669" cy="369332"/>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Deny, Khem, Miles, Aditya</a:t>
            </a:r>
            <a:endParaRPr lang="en-US" dirty="0">
              <a:solidFill>
                <a:schemeClr val="bg1"/>
              </a:solidFill>
            </a:endParaRPr>
          </a:p>
        </p:txBody>
      </p:sp>
    </p:spTree>
    <p:extLst>
      <p:ext uri="{BB962C8B-B14F-4D97-AF65-F5344CB8AC3E}">
        <p14:creationId xmlns:p14="http://schemas.microsoft.com/office/powerpoint/2010/main" val="32662931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Crude Oil</a:t>
            </a:r>
          </a:p>
        </p:txBody>
      </p:sp>
      <p:pic>
        <p:nvPicPr>
          <p:cNvPr id="11" name="Picture 10">
            <a:extLst>
              <a:ext uri="{FF2B5EF4-FFF2-40B4-BE49-F238E27FC236}">
                <a16:creationId xmlns:a16="http://schemas.microsoft.com/office/drawing/2014/main" id="{87C2F2F3-8386-1FAC-EE8C-5A2D11541295}"/>
              </a:ext>
            </a:extLst>
          </p:cNvPr>
          <p:cNvPicPr>
            <a:picLocks noChangeAspect="1"/>
          </p:cNvPicPr>
          <p:nvPr/>
        </p:nvPicPr>
        <p:blipFill>
          <a:blip r:embed="rId4"/>
          <a:stretch>
            <a:fillRect/>
          </a:stretch>
        </p:blipFill>
        <p:spPr>
          <a:xfrm>
            <a:off x="5173472" y="1101970"/>
            <a:ext cx="7006807" cy="4608576"/>
          </a:xfrm>
          <a:prstGeom prst="rect">
            <a:avLst/>
          </a:prstGeom>
        </p:spPr>
      </p:pic>
    </p:spTree>
    <p:extLst>
      <p:ext uri="{BB962C8B-B14F-4D97-AF65-F5344CB8AC3E}">
        <p14:creationId xmlns:p14="http://schemas.microsoft.com/office/powerpoint/2010/main" val="115493956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343825"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37321" y="2708527"/>
            <a:ext cx="3718440" cy="1200329"/>
          </a:xfrm>
          <a:prstGeom prst="rect">
            <a:avLst/>
          </a:prstGeom>
        </p:spPr>
        <p:txBody>
          <a:bodyPr wrap="square">
            <a:spAutoFit/>
          </a:bodyPr>
          <a:lstStyle/>
          <a:p>
            <a:r>
              <a:rPr lang="en-US" sz="3600" b="1" dirty="0">
                <a:solidFill>
                  <a:schemeClr val="bg1"/>
                </a:solidFill>
                <a:latin typeface="Century Gothic" panose="020B0502020202020204" pitchFamily="34" charset="0"/>
              </a:rPr>
              <a:t>Gross Domestic Product</a:t>
            </a:r>
          </a:p>
        </p:txBody>
      </p:sp>
      <p:pic>
        <p:nvPicPr>
          <p:cNvPr id="12" name="Picture 11">
            <a:extLst>
              <a:ext uri="{FF2B5EF4-FFF2-40B4-BE49-F238E27FC236}">
                <a16:creationId xmlns:a16="http://schemas.microsoft.com/office/drawing/2014/main" id="{70AB8C9D-229E-4DF3-26A8-3DD88F4607DB}"/>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36163656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24578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569660"/>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RGDP</a:t>
            </a:r>
          </a:p>
        </p:txBody>
      </p:sp>
      <p:pic>
        <p:nvPicPr>
          <p:cNvPr id="11" name="Picture 10">
            <a:extLst>
              <a:ext uri="{FF2B5EF4-FFF2-40B4-BE49-F238E27FC236}">
                <a16:creationId xmlns:a16="http://schemas.microsoft.com/office/drawing/2014/main" id="{5F37B361-96EF-765F-51B8-E797CE4F6E87}"/>
              </a:ext>
            </a:extLst>
          </p:cNvPr>
          <p:cNvPicPr>
            <a:picLocks noChangeAspect="1"/>
          </p:cNvPicPr>
          <p:nvPr/>
        </p:nvPicPr>
        <p:blipFill>
          <a:blip r:embed="rId4"/>
          <a:stretch>
            <a:fillRect/>
          </a:stretch>
        </p:blipFill>
        <p:spPr>
          <a:xfrm>
            <a:off x="5173471" y="1124712"/>
            <a:ext cx="7006807" cy="4608576"/>
          </a:xfrm>
          <a:prstGeom prst="rect">
            <a:avLst/>
          </a:prstGeom>
        </p:spPr>
      </p:pic>
    </p:spTree>
    <p:extLst>
      <p:ext uri="{BB962C8B-B14F-4D97-AF65-F5344CB8AC3E}">
        <p14:creationId xmlns:p14="http://schemas.microsoft.com/office/powerpoint/2010/main" val="184802547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Interest Rate</a:t>
            </a:r>
          </a:p>
        </p:txBody>
      </p:sp>
      <p:pic>
        <p:nvPicPr>
          <p:cNvPr id="13" name="Picture 12">
            <a:extLst>
              <a:ext uri="{FF2B5EF4-FFF2-40B4-BE49-F238E27FC236}">
                <a16:creationId xmlns:a16="http://schemas.microsoft.com/office/drawing/2014/main" id="{ADC707E2-7CB4-1BA0-A3D3-91EAA0B2CAFA}"/>
              </a:ext>
            </a:extLst>
          </p:cNvPr>
          <p:cNvPicPr>
            <a:picLocks noChangeAspect="1"/>
          </p:cNvPicPr>
          <p:nvPr/>
        </p:nvPicPr>
        <p:blipFill>
          <a:blip r:embed="rId4"/>
          <a:stretch>
            <a:fillRect/>
          </a:stretch>
        </p:blipFill>
        <p:spPr>
          <a:xfrm>
            <a:off x="5173471" y="1071313"/>
            <a:ext cx="7006807" cy="4608576"/>
          </a:xfrm>
          <a:prstGeom prst="rect">
            <a:avLst/>
          </a:prstGeom>
        </p:spPr>
      </p:pic>
    </p:spTree>
    <p:extLst>
      <p:ext uri="{BB962C8B-B14F-4D97-AF65-F5344CB8AC3E}">
        <p14:creationId xmlns:p14="http://schemas.microsoft.com/office/powerpoint/2010/main" val="27012315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518195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Interest Rate</a:t>
            </a:r>
          </a:p>
        </p:txBody>
      </p:sp>
      <p:pic>
        <p:nvPicPr>
          <p:cNvPr id="5" name="Picture 4">
            <a:extLst>
              <a:ext uri="{FF2B5EF4-FFF2-40B4-BE49-F238E27FC236}">
                <a16:creationId xmlns:a16="http://schemas.microsoft.com/office/drawing/2014/main" id="{9FF6607E-1396-DFBF-3EC9-41465B54A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8104" y="1034643"/>
            <a:ext cx="7275444" cy="4815024"/>
          </a:xfrm>
          <a:prstGeom prst="rect">
            <a:avLst/>
          </a:prstGeom>
        </p:spPr>
      </p:pic>
    </p:spTree>
    <p:extLst>
      <p:ext uri="{BB962C8B-B14F-4D97-AF65-F5344CB8AC3E}">
        <p14:creationId xmlns:p14="http://schemas.microsoft.com/office/powerpoint/2010/main" val="185298058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55033" y="2708527"/>
            <a:ext cx="3224892" cy="1200329"/>
          </a:xfrm>
          <a:prstGeom prst="rect">
            <a:avLst/>
          </a:prstGeom>
        </p:spPr>
        <p:txBody>
          <a:bodyPr wrap="square">
            <a:spAutoFit/>
          </a:bodyPr>
          <a:lstStyle/>
          <a:p>
            <a:r>
              <a:rPr lang="en-US" sz="3600" b="1" dirty="0">
                <a:solidFill>
                  <a:schemeClr val="bg1"/>
                </a:solidFill>
                <a:latin typeface="Century Gothic" panose="020B0502020202020204" pitchFamily="34" charset="0"/>
              </a:rPr>
              <a:t>Producer Price Index</a:t>
            </a:r>
          </a:p>
        </p:txBody>
      </p:sp>
      <p:pic>
        <p:nvPicPr>
          <p:cNvPr id="12" name="Picture 11">
            <a:extLst>
              <a:ext uri="{FF2B5EF4-FFF2-40B4-BE49-F238E27FC236}">
                <a16:creationId xmlns:a16="http://schemas.microsoft.com/office/drawing/2014/main" id="{D9CF8C81-F167-AB82-C5DA-5BFB95CA1571}"/>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425794204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746522"/>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Producer Price</a:t>
            </a:r>
          </a:p>
        </p:txBody>
      </p:sp>
      <p:pic>
        <p:nvPicPr>
          <p:cNvPr id="12" name="Picture 11">
            <a:extLst>
              <a:ext uri="{FF2B5EF4-FFF2-40B4-BE49-F238E27FC236}">
                <a16:creationId xmlns:a16="http://schemas.microsoft.com/office/drawing/2014/main" id="{86FBE06F-0C85-6D2C-5A62-1E94E9E0F832}"/>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215552344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365598"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59094" y="2708527"/>
            <a:ext cx="3718440" cy="1200329"/>
          </a:xfrm>
          <a:prstGeom prst="rect">
            <a:avLst/>
          </a:prstGeom>
        </p:spPr>
        <p:txBody>
          <a:bodyPr wrap="square">
            <a:spAutoFit/>
          </a:bodyPr>
          <a:lstStyle/>
          <a:p>
            <a:r>
              <a:rPr lang="en-US" sz="3600" b="1" dirty="0">
                <a:solidFill>
                  <a:schemeClr val="bg1"/>
                </a:solidFill>
                <a:latin typeface="Century Gothic" panose="020B0502020202020204" pitchFamily="34" charset="0"/>
              </a:rPr>
              <a:t>Unemployment Rate</a:t>
            </a:r>
          </a:p>
        </p:txBody>
      </p:sp>
      <p:pic>
        <p:nvPicPr>
          <p:cNvPr id="11" name="Picture 10">
            <a:extLst>
              <a:ext uri="{FF2B5EF4-FFF2-40B4-BE49-F238E27FC236}">
                <a16:creationId xmlns:a16="http://schemas.microsoft.com/office/drawing/2014/main" id="{4B281310-77B8-7D93-0072-B87FC30AD971}"/>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407368758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518194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2554545"/>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Unemployment Rate</a:t>
            </a:r>
          </a:p>
        </p:txBody>
      </p:sp>
      <p:pic>
        <p:nvPicPr>
          <p:cNvPr id="11" name="Picture 10">
            <a:extLst>
              <a:ext uri="{FF2B5EF4-FFF2-40B4-BE49-F238E27FC236}">
                <a16:creationId xmlns:a16="http://schemas.microsoft.com/office/drawing/2014/main" id="{742DBC37-897D-A9E8-AE52-F81CB795D79A}"/>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205879103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740208" cy="646331"/>
          </a:xfrm>
          <a:prstGeom prst="rect">
            <a:avLst/>
          </a:prstGeom>
        </p:spPr>
        <p:txBody>
          <a:bodyPr wrap="square">
            <a:spAutoFit/>
          </a:bodyPr>
          <a:lstStyle/>
          <a:p>
            <a:r>
              <a:rPr lang="en-US" sz="3600" b="1" dirty="0">
                <a:solidFill>
                  <a:schemeClr val="bg1"/>
                </a:solidFill>
                <a:latin typeface="Century Gothic" panose="020B0502020202020204" pitchFamily="34" charset="0"/>
              </a:rPr>
              <a:t>Money Supply</a:t>
            </a:r>
          </a:p>
        </p:txBody>
      </p:sp>
      <p:pic>
        <p:nvPicPr>
          <p:cNvPr id="11" name="Picture 10">
            <a:extLst>
              <a:ext uri="{FF2B5EF4-FFF2-40B4-BE49-F238E27FC236}">
                <a16:creationId xmlns:a16="http://schemas.microsoft.com/office/drawing/2014/main" id="{46723263-77F2-8C7E-44AB-BDD57EB5A45F}"/>
              </a:ext>
            </a:extLst>
          </p:cNvPr>
          <p:cNvPicPr>
            <a:picLocks noChangeAspect="1"/>
          </p:cNvPicPr>
          <p:nvPr/>
        </p:nvPicPr>
        <p:blipFill>
          <a:blip r:embed="rId4"/>
          <a:stretch>
            <a:fillRect/>
          </a:stretch>
        </p:blipFill>
        <p:spPr>
          <a:xfrm>
            <a:off x="5173470" y="1071313"/>
            <a:ext cx="7006807" cy="4608576"/>
          </a:xfrm>
          <a:prstGeom prst="rect">
            <a:avLst/>
          </a:prstGeom>
        </p:spPr>
      </p:pic>
    </p:spTree>
    <p:extLst>
      <p:ext uri="{BB962C8B-B14F-4D97-AF65-F5344CB8AC3E}">
        <p14:creationId xmlns:p14="http://schemas.microsoft.com/office/powerpoint/2010/main" val="2035585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1"/>
          <p:cNvPicPr>
            <a:picLocks noGrp="1" noChangeAspect="1"/>
          </p:cNvPicPr>
          <p:nvPr>
            <p:ph type="pic" sz="quarter" idx="10"/>
          </p:nvPr>
        </p:nvPicPr>
        <p:blipFill>
          <a:blip r:embed="rId2"/>
          <a:srcRect l="23147" r="23147"/>
          <a:stretch>
            <a:fillRect/>
          </a:stretch>
        </p:blipFill>
        <p:spPr>
          <a:prstGeom prst="rect">
            <a:avLst/>
          </a:prstGeom>
        </p:spPr>
      </p:pic>
      <p:sp>
        <p:nvSpPr>
          <p:cNvPr id="4" name="Rectangle 3"/>
          <p:cNvSpPr/>
          <p:nvPr/>
        </p:nvSpPr>
        <p:spPr>
          <a:xfrm>
            <a:off x="0" y="0"/>
            <a:ext cx="5507184" cy="6858000"/>
          </a:xfrm>
          <a:prstGeom prst="rect">
            <a:avLst/>
          </a:prstGeom>
          <a:solidFill>
            <a:schemeClr val="tx1">
              <a:lumMod val="75000"/>
              <a:lumOff val="2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5902037" y="552684"/>
            <a:ext cx="5818908" cy="1615827"/>
          </a:xfrm>
          <a:prstGeom prst="rect">
            <a:avLst/>
          </a:prstGeom>
          <a:noFill/>
        </p:spPr>
        <p:txBody>
          <a:bodyPr wrap="square" rtlCol="0">
            <a:spAutoFit/>
          </a:bodyPr>
          <a:lstStyle/>
          <a:p>
            <a:pPr>
              <a:lnSpc>
                <a:spcPct val="110000"/>
              </a:lnSpc>
            </a:pPr>
            <a:r>
              <a:rPr lang="en-US" dirty="0">
                <a:ea typeface="Calibri" panose="020F0502020204030204" pitchFamily="34" charset="0"/>
                <a:cs typeface="Times New Roman" panose="02020603050405020304" pitchFamily="18" charset="0"/>
              </a:rPr>
              <a:t>Most traders and investors in equity market of United States have an opinion in common that fluctuation in equity market is due to economic variables. So, in this analysis we have analyzed the fluctuation in S&amp;P500 index by macro-economic variables and commodity market variables.</a:t>
            </a:r>
            <a:endParaRPr lang="en-US" dirty="0"/>
          </a:p>
        </p:txBody>
      </p:sp>
      <p:cxnSp>
        <p:nvCxnSpPr>
          <p:cNvPr id="6" name="Straight Connector 5"/>
          <p:cNvCxnSpPr>
            <a:cxnSpLocks/>
          </p:cNvCxnSpPr>
          <p:nvPr/>
        </p:nvCxnSpPr>
        <p:spPr>
          <a:xfrm>
            <a:off x="869555" y="3462588"/>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63051" y="2782669"/>
            <a:ext cx="3370572" cy="646331"/>
          </a:xfrm>
          <a:prstGeom prst="rect">
            <a:avLst/>
          </a:prstGeom>
        </p:spPr>
        <p:txBody>
          <a:bodyPr wrap="square">
            <a:spAutoFit/>
          </a:bodyPr>
          <a:lstStyle/>
          <a:p>
            <a:r>
              <a:rPr lang="en-US" sz="36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Introduction</a:t>
            </a:r>
            <a:endParaRPr lang="en-US" sz="3600" b="1" dirty="0">
              <a:solidFill>
                <a:schemeClr val="bg1"/>
              </a:solidFill>
              <a:latin typeface="Trebuchet MS" panose="020B0603020202020204" pitchFamily="34" charset="0"/>
            </a:endParaRPr>
          </a:p>
        </p:txBody>
      </p:sp>
      <p:grpSp>
        <p:nvGrpSpPr>
          <p:cNvPr id="11" name="Group 10"/>
          <p:cNvGrpSpPr/>
          <p:nvPr/>
        </p:nvGrpSpPr>
        <p:grpSpPr>
          <a:xfrm>
            <a:off x="5902036" y="2387813"/>
            <a:ext cx="5818909" cy="500858"/>
            <a:chOff x="5902036" y="2782669"/>
            <a:chExt cx="5818909" cy="500858"/>
          </a:xfrm>
        </p:grpSpPr>
        <p:sp>
          <p:nvSpPr>
            <p:cNvPr id="8" name="Rounded Rectangle 7"/>
            <p:cNvSpPr/>
            <p:nvPr/>
          </p:nvSpPr>
          <p:spPr>
            <a:xfrm>
              <a:off x="5902037" y="2782669"/>
              <a:ext cx="5818908" cy="50085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902036" y="2851510"/>
              <a:ext cx="5652655" cy="363176"/>
            </a:xfrm>
            <a:prstGeom prst="rect">
              <a:avLst/>
            </a:prstGeom>
            <a:noFill/>
          </p:spPr>
          <p:txBody>
            <a:bodyPr wrap="square" rtlCol="0">
              <a:spAutoFit/>
            </a:bodyPr>
            <a:lstStyle/>
            <a:p>
              <a:pPr algn="ctr">
                <a:lnSpc>
                  <a:spcPct val="110000"/>
                </a:lnSpc>
              </a:pPr>
              <a:r>
                <a:rPr lang="en-US" sz="1600" b="1" dirty="0">
                  <a:solidFill>
                    <a:schemeClr val="bg1"/>
                  </a:solidFill>
                  <a:effectLst/>
                  <a:ea typeface="Calibri" panose="020F0502020204030204" pitchFamily="34" charset="0"/>
                  <a:cs typeface="Times New Roman" panose="02020603050405020304" pitchFamily="18" charset="0"/>
                </a:rPr>
                <a:t>If we talk about financial market in US, there are different types:</a:t>
              </a:r>
              <a:endParaRPr lang="en-US" sz="1600" b="1" dirty="0">
                <a:solidFill>
                  <a:schemeClr val="bg1"/>
                </a:solidFill>
              </a:endParaRPr>
            </a:p>
          </p:txBody>
        </p:sp>
      </p:grpSp>
      <p:grpSp>
        <p:nvGrpSpPr>
          <p:cNvPr id="12" name="Group 11"/>
          <p:cNvGrpSpPr/>
          <p:nvPr/>
        </p:nvGrpSpPr>
        <p:grpSpPr>
          <a:xfrm>
            <a:off x="6189249" y="3041555"/>
            <a:ext cx="4786840" cy="646331"/>
            <a:chOff x="4974747" y="1758841"/>
            <a:chExt cx="4786840" cy="646331"/>
          </a:xfrm>
        </p:grpSpPr>
        <p:sp>
          <p:nvSpPr>
            <p:cNvPr id="13" name="Oval 12"/>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01</a:t>
              </a:r>
              <a:endParaRPr lang="id-ID" sz="1200" b="1" dirty="0"/>
            </a:p>
          </p:txBody>
        </p:sp>
        <p:sp>
          <p:nvSpPr>
            <p:cNvPr id="14" name="Rectangle 13"/>
            <p:cNvSpPr/>
            <p:nvPr/>
          </p:nvSpPr>
          <p:spPr>
            <a:xfrm>
              <a:off x="5614473" y="1758841"/>
              <a:ext cx="4147114" cy="646331"/>
            </a:xfrm>
            <a:prstGeom prst="rect">
              <a:avLst/>
            </a:prstGeom>
          </p:spPr>
          <p:txBody>
            <a:bodyPr wrap="square">
              <a:spAutoFit/>
            </a:bodyPr>
            <a:lstStyle/>
            <a:p>
              <a:pPr lvl="0">
                <a:spcAft>
                  <a:spcPts val="3000"/>
                </a:spcAft>
              </a:pPr>
              <a:r>
                <a:rPr lang="en-US" dirty="0">
                  <a:ea typeface="Calibri" panose="020F0502020204030204" pitchFamily="34" charset="0"/>
                  <a:cs typeface="Times New Roman" panose="02020603050405020304" pitchFamily="18" charset="0"/>
                </a:rPr>
                <a:t>Capital Market (Equity market which is also referred as secondary market)</a:t>
              </a:r>
              <a:endParaRPr lang="en-US" dirty="0"/>
            </a:p>
          </p:txBody>
        </p:sp>
      </p:grpSp>
      <p:grpSp>
        <p:nvGrpSpPr>
          <p:cNvPr id="22" name="Group 21"/>
          <p:cNvGrpSpPr/>
          <p:nvPr/>
        </p:nvGrpSpPr>
        <p:grpSpPr>
          <a:xfrm>
            <a:off x="6189249" y="3839712"/>
            <a:ext cx="4786840" cy="481715"/>
            <a:chOff x="4974747" y="1826582"/>
            <a:chExt cx="4786840" cy="481715"/>
          </a:xfrm>
        </p:grpSpPr>
        <p:sp>
          <p:nvSpPr>
            <p:cNvPr id="23" name="Oval 22"/>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02</a:t>
              </a:r>
              <a:endParaRPr lang="id-ID" sz="1200" b="1" dirty="0"/>
            </a:p>
          </p:txBody>
        </p:sp>
        <p:sp>
          <p:nvSpPr>
            <p:cNvPr id="24" name="Rectangle 23"/>
            <p:cNvSpPr/>
            <p:nvPr/>
          </p:nvSpPr>
          <p:spPr>
            <a:xfrm>
              <a:off x="5614473" y="1883533"/>
              <a:ext cx="4147114" cy="369332"/>
            </a:xfrm>
            <a:prstGeom prst="rect">
              <a:avLst/>
            </a:prstGeom>
          </p:spPr>
          <p:txBody>
            <a:bodyPr wrap="square">
              <a:spAutoFit/>
            </a:bodyPr>
            <a:lstStyle/>
            <a:p>
              <a:pPr>
                <a:spcAft>
                  <a:spcPts val="3000"/>
                </a:spcAft>
              </a:pPr>
              <a:r>
                <a:rPr lang="en-US" dirty="0"/>
                <a:t>Bond market</a:t>
              </a:r>
            </a:p>
          </p:txBody>
        </p:sp>
      </p:grpSp>
      <p:grpSp>
        <p:nvGrpSpPr>
          <p:cNvPr id="25" name="Group 24"/>
          <p:cNvGrpSpPr/>
          <p:nvPr/>
        </p:nvGrpSpPr>
        <p:grpSpPr>
          <a:xfrm>
            <a:off x="6189249" y="4479828"/>
            <a:ext cx="4786840" cy="481715"/>
            <a:chOff x="4974747" y="1826582"/>
            <a:chExt cx="4786840" cy="481715"/>
          </a:xfrm>
        </p:grpSpPr>
        <p:sp>
          <p:nvSpPr>
            <p:cNvPr id="26" name="Oval 25"/>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03</a:t>
              </a:r>
              <a:endParaRPr lang="id-ID" sz="1200" b="1" dirty="0"/>
            </a:p>
          </p:txBody>
        </p:sp>
        <p:sp>
          <p:nvSpPr>
            <p:cNvPr id="27" name="Rectangle 26"/>
            <p:cNvSpPr/>
            <p:nvPr/>
          </p:nvSpPr>
          <p:spPr>
            <a:xfrm>
              <a:off x="5614473" y="1883533"/>
              <a:ext cx="4147114" cy="369332"/>
            </a:xfrm>
            <a:prstGeom prst="rect">
              <a:avLst/>
            </a:prstGeom>
          </p:spPr>
          <p:txBody>
            <a:bodyPr wrap="square">
              <a:spAutoFit/>
            </a:bodyPr>
            <a:lstStyle/>
            <a:p>
              <a:pPr lvl="0">
                <a:spcAft>
                  <a:spcPts val="3000"/>
                </a:spcAft>
              </a:pPr>
              <a:r>
                <a:rPr lang="en-US" dirty="0"/>
                <a:t>Commodity market</a:t>
              </a:r>
            </a:p>
          </p:txBody>
        </p:sp>
      </p:grpSp>
      <p:grpSp>
        <p:nvGrpSpPr>
          <p:cNvPr id="28" name="Group 27"/>
          <p:cNvGrpSpPr/>
          <p:nvPr/>
        </p:nvGrpSpPr>
        <p:grpSpPr>
          <a:xfrm>
            <a:off x="6189249" y="5165627"/>
            <a:ext cx="4786840" cy="481715"/>
            <a:chOff x="4974747" y="1826582"/>
            <a:chExt cx="4786840" cy="481715"/>
          </a:xfrm>
        </p:grpSpPr>
        <p:sp>
          <p:nvSpPr>
            <p:cNvPr id="29" name="Oval 28"/>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04</a:t>
              </a:r>
              <a:endParaRPr lang="id-ID" sz="1200" b="1" dirty="0"/>
            </a:p>
          </p:txBody>
        </p:sp>
        <p:sp>
          <p:nvSpPr>
            <p:cNvPr id="30" name="Rectangle 29"/>
            <p:cNvSpPr/>
            <p:nvPr/>
          </p:nvSpPr>
          <p:spPr>
            <a:xfrm>
              <a:off x="5614473" y="1883533"/>
              <a:ext cx="4147114" cy="369332"/>
            </a:xfrm>
            <a:prstGeom prst="rect">
              <a:avLst/>
            </a:prstGeom>
          </p:spPr>
          <p:txBody>
            <a:bodyPr wrap="square">
              <a:spAutoFit/>
            </a:bodyPr>
            <a:lstStyle/>
            <a:p>
              <a:pPr>
                <a:spcAft>
                  <a:spcPts val="3000"/>
                </a:spcAft>
              </a:pPr>
              <a:r>
                <a:rPr lang="en-US" dirty="0"/>
                <a:t>FOREX</a:t>
              </a:r>
            </a:p>
          </p:txBody>
        </p:sp>
      </p:grpSp>
      <p:grpSp>
        <p:nvGrpSpPr>
          <p:cNvPr id="31" name="Group 30"/>
          <p:cNvGrpSpPr/>
          <p:nvPr/>
        </p:nvGrpSpPr>
        <p:grpSpPr>
          <a:xfrm>
            <a:off x="6189249" y="5830644"/>
            <a:ext cx="4786840" cy="481715"/>
            <a:chOff x="4974747" y="1826582"/>
            <a:chExt cx="4786840" cy="481715"/>
          </a:xfrm>
        </p:grpSpPr>
        <p:sp>
          <p:nvSpPr>
            <p:cNvPr id="32" name="Oval 31"/>
            <p:cNvSpPr/>
            <p:nvPr/>
          </p:nvSpPr>
          <p:spPr>
            <a:xfrm>
              <a:off x="4974747" y="1826582"/>
              <a:ext cx="481715" cy="48171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05</a:t>
              </a:r>
              <a:endParaRPr lang="id-ID" sz="1200" b="1" dirty="0"/>
            </a:p>
          </p:txBody>
        </p:sp>
        <p:sp>
          <p:nvSpPr>
            <p:cNvPr id="33" name="Rectangle 32"/>
            <p:cNvSpPr/>
            <p:nvPr/>
          </p:nvSpPr>
          <p:spPr>
            <a:xfrm>
              <a:off x="5614473" y="1883533"/>
              <a:ext cx="4147114" cy="369332"/>
            </a:xfrm>
            <a:prstGeom prst="rect">
              <a:avLst/>
            </a:prstGeom>
          </p:spPr>
          <p:txBody>
            <a:bodyPr wrap="square">
              <a:spAutoFit/>
            </a:bodyPr>
            <a:lstStyle/>
            <a:p>
              <a:pPr lvl="0">
                <a:spcAft>
                  <a:spcPts val="3000"/>
                </a:spcAft>
              </a:pPr>
              <a:r>
                <a:rPr lang="en-US" dirty="0"/>
                <a:t>Over the counter (OTC)</a:t>
              </a:r>
            </a:p>
          </p:txBody>
        </p:sp>
      </p:grpSp>
    </p:spTree>
    <p:extLst>
      <p:ext uri="{BB962C8B-B14F-4D97-AF65-F5344CB8AC3E}">
        <p14:creationId xmlns:p14="http://schemas.microsoft.com/office/powerpoint/2010/main" val="301900155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Money Supply</a:t>
            </a:r>
          </a:p>
        </p:txBody>
      </p:sp>
      <p:pic>
        <p:nvPicPr>
          <p:cNvPr id="12" name="Picture 11">
            <a:extLst>
              <a:ext uri="{FF2B5EF4-FFF2-40B4-BE49-F238E27FC236}">
                <a16:creationId xmlns:a16="http://schemas.microsoft.com/office/drawing/2014/main" id="{6B59294B-3963-2840-A4C5-F38A82988A56}"/>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147233474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64168" y="11107"/>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45495" y="484850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1465" y="2516114"/>
            <a:ext cx="3224892" cy="2308324"/>
          </a:xfrm>
          <a:prstGeom prst="rect">
            <a:avLst/>
          </a:prstGeom>
        </p:spPr>
        <p:txBody>
          <a:bodyPr wrap="square">
            <a:spAutoFit/>
          </a:bodyPr>
          <a:lstStyle/>
          <a:p>
            <a:r>
              <a:rPr lang="en-US" sz="3600" b="1" dirty="0">
                <a:solidFill>
                  <a:schemeClr val="bg1"/>
                </a:solidFill>
                <a:latin typeface="Century Gothic" panose="020B0502020202020204" pitchFamily="34" charset="0"/>
              </a:rPr>
              <a:t>Real Disposable Per Capita Income</a:t>
            </a:r>
          </a:p>
        </p:txBody>
      </p:sp>
      <p:pic>
        <p:nvPicPr>
          <p:cNvPr id="11" name="Picture 10">
            <a:extLst>
              <a:ext uri="{FF2B5EF4-FFF2-40B4-BE49-F238E27FC236}">
                <a16:creationId xmlns:a16="http://schemas.microsoft.com/office/drawing/2014/main" id="{AEBB333F-AA2F-C72E-1DD2-F9C2FEA96079}"/>
              </a:ext>
            </a:extLst>
          </p:cNvPr>
          <p:cNvPicPr>
            <a:picLocks noChangeAspect="1"/>
          </p:cNvPicPr>
          <p:nvPr/>
        </p:nvPicPr>
        <p:blipFill>
          <a:blip r:embed="rId4"/>
          <a:stretch>
            <a:fillRect/>
          </a:stretch>
        </p:blipFill>
        <p:spPr>
          <a:xfrm>
            <a:off x="5173472" y="1101970"/>
            <a:ext cx="7006807" cy="4608576"/>
          </a:xfrm>
          <a:prstGeom prst="rect">
            <a:avLst/>
          </a:prstGeom>
        </p:spPr>
      </p:pic>
    </p:spTree>
    <p:extLst>
      <p:ext uri="{BB962C8B-B14F-4D97-AF65-F5344CB8AC3E}">
        <p14:creationId xmlns:p14="http://schemas.microsoft.com/office/powerpoint/2010/main" val="3071560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422400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03562" y="2232996"/>
            <a:ext cx="3029880"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RDPCI</a:t>
            </a:r>
          </a:p>
        </p:txBody>
      </p:sp>
      <p:pic>
        <p:nvPicPr>
          <p:cNvPr id="11" name="Picture 10">
            <a:extLst>
              <a:ext uri="{FF2B5EF4-FFF2-40B4-BE49-F238E27FC236}">
                <a16:creationId xmlns:a16="http://schemas.microsoft.com/office/drawing/2014/main" id="{2CE60EB0-FAB9-C95F-BB30-8CDED2ADA7CA}"/>
              </a:ext>
            </a:extLst>
          </p:cNvPr>
          <p:cNvPicPr>
            <a:picLocks noChangeAspect="1"/>
          </p:cNvPicPr>
          <p:nvPr/>
        </p:nvPicPr>
        <p:blipFill>
          <a:blip r:embed="rId4"/>
          <a:stretch>
            <a:fillRect/>
          </a:stretch>
        </p:blipFill>
        <p:spPr>
          <a:xfrm>
            <a:off x="5173471" y="1101970"/>
            <a:ext cx="7006807" cy="4608576"/>
          </a:xfrm>
          <a:prstGeom prst="rect">
            <a:avLst/>
          </a:prstGeom>
        </p:spPr>
      </p:pic>
    </p:spTree>
    <p:extLst>
      <p:ext uri="{BB962C8B-B14F-4D97-AF65-F5344CB8AC3E}">
        <p14:creationId xmlns:p14="http://schemas.microsoft.com/office/powerpoint/2010/main" val="311859796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Gold Price</a:t>
            </a:r>
          </a:p>
        </p:txBody>
      </p:sp>
      <p:pic>
        <p:nvPicPr>
          <p:cNvPr id="11" name="Picture 10">
            <a:extLst>
              <a:ext uri="{FF2B5EF4-FFF2-40B4-BE49-F238E27FC236}">
                <a16:creationId xmlns:a16="http://schemas.microsoft.com/office/drawing/2014/main" id="{BAF1D821-8858-4061-7E9F-2BE59DAEA049}"/>
              </a:ext>
            </a:extLst>
          </p:cNvPr>
          <p:cNvPicPr>
            <a:picLocks noChangeAspect="1"/>
          </p:cNvPicPr>
          <p:nvPr/>
        </p:nvPicPr>
        <p:blipFill>
          <a:blip r:embed="rId4"/>
          <a:stretch>
            <a:fillRect/>
          </a:stretch>
        </p:blipFill>
        <p:spPr>
          <a:xfrm>
            <a:off x="5173471" y="1082199"/>
            <a:ext cx="7006807" cy="4608576"/>
          </a:xfrm>
          <a:prstGeom prst="rect">
            <a:avLst/>
          </a:prstGeom>
        </p:spPr>
      </p:pic>
    </p:spTree>
    <p:extLst>
      <p:ext uri="{BB962C8B-B14F-4D97-AF65-F5344CB8AC3E}">
        <p14:creationId xmlns:p14="http://schemas.microsoft.com/office/powerpoint/2010/main" val="266591434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387567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Correlation Before Covid</a:t>
            </a:r>
          </a:p>
        </p:txBody>
      </p:sp>
      <p:pic>
        <p:nvPicPr>
          <p:cNvPr id="12" name="Picture 11">
            <a:extLst>
              <a:ext uri="{FF2B5EF4-FFF2-40B4-BE49-F238E27FC236}">
                <a16:creationId xmlns:a16="http://schemas.microsoft.com/office/drawing/2014/main" id="{9267BA84-E6D7-7C64-1BA0-E4F7F03ED8C1}"/>
              </a:ext>
            </a:extLst>
          </p:cNvPr>
          <p:cNvPicPr>
            <a:picLocks noChangeAspect="1"/>
          </p:cNvPicPr>
          <p:nvPr/>
        </p:nvPicPr>
        <p:blipFill>
          <a:blip r:embed="rId4"/>
          <a:stretch>
            <a:fillRect/>
          </a:stretch>
        </p:blipFill>
        <p:spPr>
          <a:xfrm>
            <a:off x="5173471" y="1102941"/>
            <a:ext cx="7006807" cy="4608576"/>
          </a:xfrm>
          <a:prstGeom prst="rect">
            <a:avLst/>
          </a:prstGeom>
        </p:spPr>
      </p:pic>
    </p:spTree>
    <p:extLst>
      <p:ext uri="{BB962C8B-B14F-4D97-AF65-F5344CB8AC3E}">
        <p14:creationId xmlns:p14="http://schemas.microsoft.com/office/powerpoint/2010/main" val="13503693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496224" y="3875671"/>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8" y="2577901"/>
            <a:ext cx="3311976"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Correlation During Covid</a:t>
            </a:r>
          </a:p>
        </p:txBody>
      </p:sp>
      <p:pic>
        <p:nvPicPr>
          <p:cNvPr id="11" name="Picture 10">
            <a:extLst>
              <a:ext uri="{FF2B5EF4-FFF2-40B4-BE49-F238E27FC236}">
                <a16:creationId xmlns:a16="http://schemas.microsoft.com/office/drawing/2014/main" id="{C6DC15DD-42DB-EC97-A523-CDA692D1E75A}"/>
              </a:ext>
            </a:extLst>
          </p:cNvPr>
          <p:cNvPicPr>
            <a:picLocks noChangeAspect="1"/>
          </p:cNvPicPr>
          <p:nvPr/>
        </p:nvPicPr>
        <p:blipFill>
          <a:blip r:embed="rId4"/>
          <a:stretch>
            <a:fillRect/>
          </a:stretch>
        </p:blipFill>
        <p:spPr>
          <a:xfrm>
            <a:off x="5173471" y="1102941"/>
            <a:ext cx="7006808" cy="4608576"/>
          </a:xfrm>
          <a:prstGeom prst="rect">
            <a:avLst/>
          </a:prstGeom>
        </p:spPr>
      </p:pic>
    </p:spTree>
    <p:extLst>
      <p:ext uri="{BB962C8B-B14F-4D97-AF65-F5344CB8AC3E}">
        <p14:creationId xmlns:p14="http://schemas.microsoft.com/office/powerpoint/2010/main" val="54423740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1"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9" name="Straight Connector 8"/>
          <p:cNvCxnSpPr>
            <a:cxnSpLocks/>
          </p:cNvCxnSpPr>
          <p:nvPr/>
        </p:nvCxnSpPr>
        <p:spPr>
          <a:xfrm>
            <a:off x="5361620" y="3676888"/>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28592" y="2945649"/>
            <a:ext cx="3311976" cy="646331"/>
          </a:xfrm>
          <a:prstGeom prst="rect">
            <a:avLst/>
          </a:prstGeom>
        </p:spPr>
        <p:txBody>
          <a:bodyPr wrap="square">
            <a:spAutoFit/>
          </a:bodyPr>
          <a:lstStyle/>
          <a:p>
            <a:r>
              <a:rPr lang="en-US" sz="3600" b="1" dirty="0">
                <a:solidFill>
                  <a:schemeClr val="bg1"/>
                </a:solidFill>
                <a:latin typeface="Century Gothic" panose="020B0502020202020204" pitchFamily="34" charset="0"/>
              </a:rPr>
              <a:t>Conclusion</a:t>
            </a:r>
          </a:p>
        </p:txBody>
      </p:sp>
    </p:spTree>
    <p:extLst>
      <p:ext uri="{BB962C8B-B14F-4D97-AF65-F5344CB8AC3E}">
        <p14:creationId xmlns:p14="http://schemas.microsoft.com/office/powerpoint/2010/main" val="247690212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rotWithShape="1">
          <a:blip r:embed="rId2"/>
          <a:srcRect t="8079" b="8079"/>
          <a:stretch/>
        </p:blipFill>
        <p:spPr>
          <a:prstGeom prst="rect">
            <a:avLst/>
          </a:prstGeom>
        </p:spPr>
      </p:pic>
      <p:sp>
        <p:nvSpPr>
          <p:cNvPr id="4" name="Rectangle 3"/>
          <p:cNvSpPr/>
          <p:nvPr/>
        </p:nvSpPr>
        <p:spPr>
          <a:xfrm>
            <a:off x="5657850" y="0"/>
            <a:ext cx="5543550" cy="6858000"/>
          </a:xfrm>
          <a:prstGeom prst="rect">
            <a:avLst/>
          </a:prstGeom>
          <a:gradFill flip="none" rotWithShape="1">
            <a:gsLst>
              <a:gs pos="0">
                <a:srgbClr val="0070C0"/>
              </a:gs>
              <a:gs pos="100000">
                <a:srgbClr val="00B0F0">
                  <a:alpha val="86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5966195" y="3123982"/>
            <a:ext cx="4965123" cy="830997"/>
          </a:xfrm>
          <a:prstGeom prst="rect">
            <a:avLst/>
          </a:prstGeom>
          <a:noFill/>
        </p:spPr>
        <p:txBody>
          <a:bodyPr wrap="square" rtlCol="0">
            <a:spAutoFit/>
          </a:bodyPr>
          <a:lstStyle/>
          <a:p>
            <a:pPr algn="ctr"/>
            <a:r>
              <a:rPr lang="en-US" sz="4800" b="1" dirty="0">
                <a:solidFill>
                  <a:schemeClr val="bg1"/>
                </a:solidFill>
                <a:latin typeface="Century Gothic" panose="020B0502020202020204" pitchFamily="34" charset="0"/>
              </a:rPr>
              <a:t>THANK YOU</a:t>
            </a:r>
            <a:endParaRPr lang="en-US" sz="4800" b="1" spc="-300" dirty="0">
              <a:solidFill>
                <a:schemeClr val="bg1"/>
              </a:solidFill>
              <a:effectLst>
                <a:outerShdw blurRad="38100" dist="38100" dir="2700000" algn="tl">
                  <a:srgbClr val="000000">
                    <a:alpha val="43137"/>
                  </a:srgbClr>
                </a:outerShdw>
              </a:effectLst>
              <a:latin typeface="Century Gothic" panose="020B0502020202020204" pitchFamily="34" charset="0"/>
              <a:cs typeface="Lato Heavy" panose="020F0902020204030203" pitchFamily="34" charset="0"/>
            </a:endParaRPr>
          </a:p>
        </p:txBody>
      </p:sp>
      <p:cxnSp>
        <p:nvCxnSpPr>
          <p:cNvPr id="6" name="Straight Connector 5"/>
          <p:cNvCxnSpPr/>
          <p:nvPr/>
        </p:nvCxnSpPr>
        <p:spPr>
          <a:xfrm flipH="1">
            <a:off x="6362700" y="4236279"/>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362700" y="2759278"/>
            <a:ext cx="417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29979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27182" b="27182"/>
          <a:stretch>
            <a:fillRect/>
          </a:stretch>
        </p:blipFill>
        <p:spPr>
          <a:prstGeom prst="rect">
            <a:avLst/>
          </a:prstGeom>
        </p:spPr>
      </p:pic>
      <p:sp>
        <p:nvSpPr>
          <p:cNvPr id="4" name="Rectangle 3"/>
          <p:cNvSpPr/>
          <p:nvPr/>
        </p:nvSpPr>
        <p:spPr>
          <a:xfrm>
            <a:off x="0" y="-1"/>
            <a:ext cx="12192000" cy="3532910"/>
          </a:xfrm>
          <a:prstGeom prst="rect">
            <a:avLst/>
          </a:prstGeom>
          <a:gradFill flip="none" rotWithShape="1">
            <a:gsLst>
              <a:gs pos="0">
                <a:schemeClr val="bg1">
                  <a:alpha val="85000"/>
                </a:schemeClr>
              </a:gs>
              <a:gs pos="79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cxnSpLocks/>
          </p:cNvCxnSpPr>
          <p:nvPr/>
        </p:nvCxnSpPr>
        <p:spPr>
          <a:xfrm>
            <a:off x="5524684" y="1675351"/>
            <a:ext cx="82296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490415" y="538232"/>
            <a:ext cx="9087532" cy="1077218"/>
          </a:xfrm>
          <a:prstGeom prst="rect">
            <a:avLst/>
          </a:prstGeom>
        </p:spPr>
        <p:txBody>
          <a:bodyPr wrap="square">
            <a:spAutoFit/>
          </a:bodyPr>
          <a:lstStyle/>
          <a:p>
            <a:pPr algn="ctr"/>
            <a:r>
              <a:rPr lang="en-US" sz="3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Why the secondary market or equity market is a crucial indicator of an economy?</a:t>
            </a:r>
            <a:endParaRPr lang="en-US" sz="3200" b="1" dirty="0">
              <a:latin typeface="Century Gothic" panose="020B0502020202020204" pitchFamily="34" charset="0"/>
            </a:endParaRPr>
          </a:p>
        </p:txBody>
      </p:sp>
      <p:sp>
        <p:nvSpPr>
          <p:cNvPr id="7" name="Rounded Rectangle 6"/>
          <p:cNvSpPr/>
          <p:nvPr/>
        </p:nvSpPr>
        <p:spPr>
          <a:xfrm>
            <a:off x="-997527" y="2078182"/>
            <a:ext cx="1760577" cy="3325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5471" y="2098964"/>
            <a:ext cx="578610" cy="307777"/>
          </a:xfrm>
          <a:prstGeom prst="rect">
            <a:avLst/>
          </a:prstGeom>
          <a:noFill/>
        </p:spPr>
        <p:txBody>
          <a:bodyPr wrap="square" rtlCol="0">
            <a:spAutoFit/>
          </a:bodyPr>
          <a:lstStyle/>
          <a:p>
            <a:pPr algn="r"/>
            <a:r>
              <a:rPr lang="en-US" sz="1400" b="1" dirty="0">
                <a:solidFill>
                  <a:schemeClr val="bg1"/>
                </a:solidFill>
              </a:rPr>
              <a:t>01</a:t>
            </a:r>
          </a:p>
        </p:txBody>
      </p:sp>
      <p:sp>
        <p:nvSpPr>
          <p:cNvPr id="9" name="TextBox 8"/>
          <p:cNvSpPr txBox="1"/>
          <p:nvPr/>
        </p:nvSpPr>
        <p:spPr>
          <a:xfrm>
            <a:off x="827988" y="2078182"/>
            <a:ext cx="5531245" cy="369332"/>
          </a:xfrm>
          <a:prstGeom prst="rect">
            <a:avLst/>
          </a:prstGeom>
          <a:noFill/>
        </p:spPr>
        <p:txBody>
          <a:bodyPr wrap="square" rtlCol="0">
            <a:spAutoFit/>
          </a:bodyPr>
          <a:lstStyle/>
          <a:p>
            <a:r>
              <a:rPr lang="en-US" dirty="0"/>
              <a:t>It is a good indicator of a country’s economic condition.</a:t>
            </a:r>
          </a:p>
        </p:txBody>
      </p:sp>
      <p:sp>
        <p:nvSpPr>
          <p:cNvPr id="10" name="Rounded Rectangle 9"/>
          <p:cNvSpPr/>
          <p:nvPr/>
        </p:nvSpPr>
        <p:spPr>
          <a:xfrm>
            <a:off x="-997527" y="2551661"/>
            <a:ext cx="1760577" cy="3325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5471" y="2572443"/>
            <a:ext cx="578610" cy="307777"/>
          </a:xfrm>
          <a:prstGeom prst="rect">
            <a:avLst/>
          </a:prstGeom>
          <a:noFill/>
        </p:spPr>
        <p:txBody>
          <a:bodyPr wrap="square" rtlCol="0">
            <a:spAutoFit/>
          </a:bodyPr>
          <a:lstStyle/>
          <a:p>
            <a:pPr algn="r"/>
            <a:r>
              <a:rPr lang="en-US" sz="1400" b="1" dirty="0">
                <a:solidFill>
                  <a:schemeClr val="bg1"/>
                </a:solidFill>
              </a:rPr>
              <a:t>02</a:t>
            </a:r>
          </a:p>
        </p:txBody>
      </p:sp>
      <p:sp>
        <p:nvSpPr>
          <p:cNvPr id="12" name="TextBox 11"/>
          <p:cNvSpPr txBox="1"/>
          <p:nvPr/>
        </p:nvSpPr>
        <p:spPr>
          <a:xfrm>
            <a:off x="827988" y="2551661"/>
            <a:ext cx="9459012" cy="369332"/>
          </a:xfrm>
          <a:prstGeom prst="rect">
            <a:avLst/>
          </a:prstGeom>
          <a:noFill/>
        </p:spPr>
        <p:txBody>
          <a:bodyPr wrap="square" rtlCol="0">
            <a:spAutoFit/>
          </a:bodyPr>
          <a:lstStyle/>
          <a:p>
            <a:r>
              <a:rPr lang="en-US" dirty="0"/>
              <a:t>Also, it is the basis of primary market which is the foundation of development and growth.</a:t>
            </a:r>
          </a:p>
        </p:txBody>
      </p:sp>
      <p:grpSp>
        <p:nvGrpSpPr>
          <p:cNvPr id="13" name="Group 12"/>
          <p:cNvGrpSpPr/>
          <p:nvPr/>
        </p:nvGrpSpPr>
        <p:grpSpPr>
          <a:xfrm>
            <a:off x="711501" y="4288809"/>
            <a:ext cx="2695071" cy="2111991"/>
            <a:chOff x="529073" y="1756907"/>
            <a:chExt cx="2695071" cy="2111991"/>
          </a:xfrm>
        </p:grpSpPr>
        <p:grpSp>
          <p:nvGrpSpPr>
            <p:cNvPr id="14" name="Group 13"/>
            <p:cNvGrpSpPr/>
            <p:nvPr/>
          </p:nvGrpSpPr>
          <p:grpSpPr>
            <a:xfrm>
              <a:off x="529073" y="1756908"/>
              <a:ext cx="2695071" cy="2111990"/>
              <a:chOff x="529073" y="1756908"/>
              <a:chExt cx="2695071" cy="2111990"/>
            </a:xfrm>
          </p:grpSpPr>
          <p:sp>
            <p:nvSpPr>
              <p:cNvPr id="16" name="Rectangle: Rounded Corners 2"/>
              <p:cNvSpPr/>
              <p:nvPr/>
            </p:nvSpPr>
            <p:spPr>
              <a:xfrm>
                <a:off x="529073" y="1756908"/>
                <a:ext cx="269507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16"/>
              <p:cNvSpPr/>
              <p:nvPr/>
            </p:nvSpPr>
            <p:spPr>
              <a:xfrm>
                <a:off x="744842" y="2210255"/>
                <a:ext cx="1593706" cy="400110"/>
              </a:xfrm>
              <a:prstGeom prst="rect">
                <a:avLst/>
              </a:prstGeom>
            </p:spPr>
            <p:txBody>
              <a:bodyPr wrap="none">
                <a:spAutoFit/>
              </a:bodyPr>
              <a:lstStyle/>
              <a:p>
                <a:pPr lvl="0"/>
                <a:r>
                  <a:rPr lang="en-US" sz="2000" b="1" dirty="0">
                    <a:solidFill>
                      <a:srgbClr val="0070C0"/>
                    </a:solidFill>
                    <a:latin typeface="Century Gothic" panose="020B0502020202020204" pitchFamily="34" charset="0"/>
                  </a:rPr>
                  <a:t>Dow Jones </a:t>
                </a:r>
                <a:endParaRPr lang="en-CA" sz="2000" b="1" dirty="0">
                  <a:solidFill>
                    <a:srgbClr val="0070C0"/>
                  </a:solidFill>
                  <a:latin typeface="Century Gothic" panose="020B0502020202020204" pitchFamily="34" charset="0"/>
                </a:endParaRPr>
              </a:p>
            </p:txBody>
          </p:sp>
          <p:sp>
            <p:nvSpPr>
              <p:cNvPr id="18" name="Rectangle 17"/>
              <p:cNvSpPr/>
              <p:nvPr/>
            </p:nvSpPr>
            <p:spPr>
              <a:xfrm>
                <a:off x="751133" y="2664027"/>
                <a:ext cx="2059019" cy="646331"/>
              </a:xfrm>
              <a:prstGeom prst="rect">
                <a:avLst/>
              </a:prstGeom>
            </p:spPr>
            <p:txBody>
              <a:bodyPr wrap="square">
                <a:spAutoFit/>
              </a:bodyPr>
              <a:lstStyle/>
              <a:p>
                <a:pPr lvl="0">
                  <a:spcAft>
                    <a:spcPts val="600"/>
                  </a:spcAft>
                  <a:buClr>
                    <a:schemeClr val="tx2"/>
                  </a:buClr>
                </a:pPr>
                <a:r>
                  <a:rPr lang="en-US" dirty="0"/>
                  <a:t>More reflects about Industries</a:t>
                </a:r>
                <a:endParaRPr lang="en-CA" dirty="0"/>
              </a:p>
            </p:txBody>
          </p:sp>
        </p:grpSp>
        <p:cxnSp>
          <p:nvCxnSpPr>
            <p:cNvPr id="15" name="Straight Connector 14"/>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sp>
        <p:nvSpPr>
          <p:cNvPr id="19" name="TextBox 18"/>
          <p:cNvSpPr txBox="1"/>
          <p:nvPr/>
        </p:nvSpPr>
        <p:spPr>
          <a:xfrm>
            <a:off x="724081" y="3270251"/>
            <a:ext cx="10955301" cy="701731"/>
          </a:xfrm>
          <a:prstGeom prst="rect">
            <a:avLst/>
          </a:prstGeom>
          <a:noFill/>
        </p:spPr>
        <p:txBody>
          <a:bodyPr wrap="square" rtlCol="0">
            <a:spAutoFit/>
          </a:bodyPr>
          <a:lstStyle/>
          <a:p>
            <a:pPr algn="ctr">
              <a:lnSpc>
                <a:spcPct val="110000"/>
              </a:lnSpc>
            </a:pPr>
            <a:r>
              <a:rPr lang="en-US" b="1" dirty="0"/>
              <a:t>Out of all these types of financial market, the most popular one in the US is the equity market or stock market. However, analyzing the equity market we must be clear that we have three different popular indexes:</a:t>
            </a:r>
          </a:p>
        </p:txBody>
      </p:sp>
      <p:grpSp>
        <p:nvGrpSpPr>
          <p:cNvPr id="20" name="Group 19"/>
          <p:cNvGrpSpPr/>
          <p:nvPr/>
        </p:nvGrpSpPr>
        <p:grpSpPr>
          <a:xfrm>
            <a:off x="3653440" y="4288809"/>
            <a:ext cx="3952701" cy="2111991"/>
            <a:chOff x="529072" y="1756907"/>
            <a:chExt cx="3952701" cy="2111991"/>
          </a:xfrm>
        </p:grpSpPr>
        <p:grpSp>
          <p:nvGrpSpPr>
            <p:cNvPr id="21" name="Group 20"/>
            <p:cNvGrpSpPr/>
            <p:nvPr/>
          </p:nvGrpSpPr>
          <p:grpSpPr>
            <a:xfrm>
              <a:off x="529072" y="1756908"/>
              <a:ext cx="3952701" cy="2111990"/>
              <a:chOff x="529072" y="1756908"/>
              <a:chExt cx="3952701" cy="2111990"/>
            </a:xfrm>
          </p:grpSpPr>
          <p:sp>
            <p:nvSpPr>
              <p:cNvPr id="23" name="Rectangle: Rounded Corners 2"/>
              <p:cNvSpPr/>
              <p:nvPr/>
            </p:nvSpPr>
            <p:spPr>
              <a:xfrm>
                <a:off x="529072" y="1756908"/>
                <a:ext cx="395270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744842" y="2210255"/>
                <a:ext cx="1228221" cy="400110"/>
              </a:xfrm>
              <a:prstGeom prst="rect">
                <a:avLst/>
              </a:prstGeom>
            </p:spPr>
            <p:txBody>
              <a:bodyPr wrap="none">
                <a:spAutoFit/>
              </a:bodyPr>
              <a:lstStyle/>
              <a:p>
                <a:pPr lvl="0"/>
                <a:r>
                  <a:rPr lang="en-US" sz="2000" b="1" dirty="0">
                    <a:solidFill>
                      <a:srgbClr val="0070C0"/>
                    </a:solidFill>
                    <a:latin typeface="Century Gothic" panose="020B0502020202020204" pitchFamily="34" charset="0"/>
                  </a:rPr>
                  <a:t>S&amp;P 500 </a:t>
                </a:r>
                <a:endParaRPr lang="en-CA" sz="2000" b="1" dirty="0">
                  <a:solidFill>
                    <a:srgbClr val="0070C0"/>
                  </a:solidFill>
                  <a:latin typeface="Century Gothic" panose="020B0502020202020204" pitchFamily="34" charset="0"/>
                </a:endParaRPr>
              </a:p>
            </p:txBody>
          </p:sp>
          <p:sp>
            <p:nvSpPr>
              <p:cNvPr id="25" name="Rectangle 24"/>
              <p:cNvSpPr/>
              <p:nvPr/>
            </p:nvSpPr>
            <p:spPr>
              <a:xfrm>
                <a:off x="751132" y="2664027"/>
                <a:ext cx="3730641" cy="923330"/>
              </a:xfrm>
              <a:prstGeom prst="rect">
                <a:avLst/>
              </a:prstGeom>
            </p:spPr>
            <p:txBody>
              <a:bodyPr wrap="square">
                <a:spAutoFit/>
              </a:bodyPr>
              <a:lstStyle/>
              <a:p>
                <a:pPr lvl="0">
                  <a:spcAft>
                    <a:spcPts val="600"/>
                  </a:spcAft>
                  <a:buClr>
                    <a:schemeClr val="tx2"/>
                  </a:buClr>
                </a:pPr>
                <a:r>
                  <a:rPr lang="en-US" dirty="0"/>
                  <a:t>Based on 11 sectors classified based on GICS which makes it represent more diverse set of companies</a:t>
                </a:r>
                <a:endParaRPr lang="en-CA" dirty="0"/>
              </a:p>
            </p:txBody>
          </p:sp>
        </p:grpSp>
        <p:cxnSp>
          <p:nvCxnSpPr>
            <p:cNvPr id="22" name="Straight Connector 21"/>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grpSp>
        <p:nvGrpSpPr>
          <p:cNvPr id="26" name="Group 25"/>
          <p:cNvGrpSpPr/>
          <p:nvPr/>
        </p:nvGrpSpPr>
        <p:grpSpPr>
          <a:xfrm>
            <a:off x="7844442" y="4288809"/>
            <a:ext cx="3952701" cy="2111991"/>
            <a:chOff x="529072" y="1756907"/>
            <a:chExt cx="3952701" cy="2111991"/>
          </a:xfrm>
        </p:grpSpPr>
        <p:grpSp>
          <p:nvGrpSpPr>
            <p:cNvPr id="27" name="Group 26"/>
            <p:cNvGrpSpPr/>
            <p:nvPr/>
          </p:nvGrpSpPr>
          <p:grpSpPr>
            <a:xfrm>
              <a:off x="529072" y="1756908"/>
              <a:ext cx="3952701" cy="2111990"/>
              <a:chOff x="529072" y="1756908"/>
              <a:chExt cx="3952701" cy="2111990"/>
            </a:xfrm>
          </p:grpSpPr>
          <p:sp>
            <p:nvSpPr>
              <p:cNvPr id="29" name="Rectangle: Rounded Corners 2"/>
              <p:cNvSpPr/>
              <p:nvPr/>
            </p:nvSpPr>
            <p:spPr>
              <a:xfrm>
                <a:off x="529072" y="1756908"/>
                <a:ext cx="3952701" cy="2111990"/>
              </a:xfrm>
              <a:prstGeom prst="roundRect">
                <a:avLst>
                  <a:gd name="adj" fmla="val 2673"/>
                </a:avLst>
              </a:prstGeom>
              <a:solidFill>
                <a:schemeClr val="bg1"/>
              </a:solidFill>
              <a:ln>
                <a:noFill/>
              </a:ln>
              <a:effectLst>
                <a:outerShdw blurRad="317500" dir="8340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p:cNvSpPr/>
              <p:nvPr/>
            </p:nvSpPr>
            <p:spPr>
              <a:xfrm>
                <a:off x="744842" y="1940090"/>
                <a:ext cx="3078842" cy="707886"/>
              </a:xfrm>
              <a:prstGeom prst="rect">
                <a:avLst/>
              </a:prstGeom>
            </p:spPr>
            <p:txBody>
              <a:bodyPr wrap="square">
                <a:spAutoFit/>
              </a:bodyPr>
              <a:lstStyle/>
              <a:p>
                <a:pPr lvl="0"/>
                <a:r>
                  <a:rPr lang="en-US" sz="2000" b="1" dirty="0">
                    <a:solidFill>
                      <a:srgbClr val="0070C0"/>
                    </a:solidFill>
                    <a:latin typeface="Century Gothic" panose="020B0502020202020204" pitchFamily="34" charset="0"/>
                  </a:rPr>
                  <a:t>The NASDAQ composite index</a:t>
                </a:r>
                <a:endParaRPr lang="en-CA" sz="2000" b="1" dirty="0">
                  <a:solidFill>
                    <a:srgbClr val="0070C0"/>
                  </a:solidFill>
                  <a:latin typeface="Century Gothic" panose="020B0502020202020204" pitchFamily="34" charset="0"/>
                </a:endParaRPr>
              </a:p>
            </p:txBody>
          </p:sp>
          <p:sp>
            <p:nvSpPr>
              <p:cNvPr id="31" name="Rectangle 30"/>
              <p:cNvSpPr/>
              <p:nvPr/>
            </p:nvSpPr>
            <p:spPr>
              <a:xfrm>
                <a:off x="751132" y="2664027"/>
                <a:ext cx="3730641" cy="1200329"/>
              </a:xfrm>
              <a:prstGeom prst="rect">
                <a:avLst/>
              </a:prstGeom>
            </p:spPr>
            <p:txBody>
              <a:bodyPr wrap="square">
                <a:spAutoFit/>
              </a:bodyPr>
              <a:lstStyle/>
              <a:p>
                <a:pPr lvl="0">
                  <a:spcAft>
                    <a:spcPts val="600"/>
                  </a:spcAft>
                  <a:buClr>
                    <a:schemeClr val="tx2"/>
                  </a:buClr>
                </a:pPr>
                <a:r>
                  <a:rPr lang="en-US" dirty="0"/>
                  <a:t>More reflects about technological companies</a:t>
                </a:r>
                <a:br>
                  <a:rPr lang="en-US" dirty="0"/>
                </a:br>
                <a:r>
                  <a:rPr lang="en-US" dirty="0"/>
                  <a:t>So, finally we decided taking S&amp;P500 index.</a:t>
                </a:r>
                <a:endParaRPr lang="en-CA" dirty="0"/>
              </a:p>
            </p:txBody>
          </p:sp>
        </p:grpSp>
        <p:cxnSp>
          <p:nvCxnSpPr>
            <p:cNvPr id="28" name="Straight Connector 27"/>
            <p:cNvCxnSpPr/>
            <p:nvPr/>
          </p:nvCxnSpPr>
          <p:spPr>
            <a:xfrm>
              <a:off x="730248" y="1756907"/>
              <a:ext cx="0" cy="800023"/>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2343645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412" b="7412"/>
          <a:stretch>
            <a:fillRect/>
          </a:stretch>
        </p:blipFill>
        <p:spPr/>
      </p:pic>
      <p:sp>
        <p:nvSpPr>
          <p:cNvPr id="4" name="Rectangle 3"/>
          <p:cNvSpPr/>
          <p:nvPr/>
        </p:nvSpPr>
        <p:spPr>
          <a:xfrm>
            <a:off x="1" y="0"/>
            <a:ext cx="12192000"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uble Bracket 4"/>
          <p:cNvSpPr/>
          <p:nvPr/>
        </p:nvSpPr>
        <p:spPr>
          <a:xfrm>
            <a:off x="2490402" y="2428462"/>
            <a:ext cx="7335887" cy="3540953"/>
          </a:xfrm>
          <a:prstGeom prst="bracketPair">
            <a:avLst/>
          </a:prstGeom>
          <a:ln w="38100">
            <a:gradFill>
              <a:gsLst>
                <a:gs pos="0">
                  <a:schemeClr val="accent1">
                    <a:lumMod val="60000"/>
                    <a:lumOff val="40000"/>
                  </a:schemeClr>
                </a:gs>
                <a:gs pos="100000">
                  <a:schemeClr val="accent1">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cxnSp>
        <p:nvCxnSpPr>
          <p:cNvPr id="6" name="Straight Connector 5"/>
          <p:cNvCxnSpPr>
            <a:cxnSpLocks/>
          </p:cNvCxnSpPr>
          <p:nvPr/>
        </p:nvCxnSpPr>
        <p:spPr>
          <a:xfrm>
            <a:off x="5524682" y="1731746"/>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66735" y="989481"/>
            <a:ext cx="5658530" cy="646331"/>
          </a:xfrm>
          <a:prstGeom prst="rect">
            <a:avLst/>
          </a:prstGeom>
        </p:spPr>
        <p:txBody>
          <a:bodyPr wrap="square">
            <a:spAutoFit/>
          </a:bodyPr>
          <a:lstStyle/>
          <a:p>
            <a:pPr algn="ctr"/>
            <a:r>
              <a:rPr lang="en-US" sz="3600" b="1" dirty="0">
                <a:solidFill>
                  <a:schemeClr val="bg1"/>
                </a:solidFill>
                <a:latin typeface="Century Gothic" panose="020B0502020202020204" pitchFamily="34" charset="0"/>
              </a:rPr>
              <a:t>Research Methodology</a:t>
            </a:r>
          </a:p>
        </p:txBody>
      </p:sp>
      <p:sp>
        <p:nvSpPr>
          <p:cNvPr id="8" name="TextBox 7"/>
          <p:cNvSpPr txBox="1"/>
          <p:nvPr/>
        </p:nvSpPr>
        <p:spPr>
          <a:xfrm>
            <a:off x="2714982" y="2720869"/>
            <a:ext cx="6858000" cy="3122393"/>
          </a:xfrm>
          <a:prstGeom prst="rect">
            <a:avLst/>
          </a:prstGeom>
          <a:noFill/>
        </p:spPr>
        <p:txBody>
          <a:bodyPr wrap="square" rtlCol="0">
            <a:spAutoFit/>
          </a:bodyPr>
          <a:lstStyle/>
          <a:p>
            <a:pPr algn="ctr">
              <a:lnSpc>
                <a:spcPct val="110000"/>
              </a:lnSpc>
            </a:pPr>
            <a:r>
              <a:rPr lang="en-US" sz="2000" dirty="0">
                <a:solidFill>
                  <a:schemeClr val="bg1"/>
                </a:solidFill>
              </a:rPr>
              <a:t>We shall be creating a panel data taking quarterly data from 2018 to current time. We tried compiling together quarterly data to analyze the relation between the variables. We tried to analyze breaking down the entire data set based on pre-</a:t>
            </a:r>
            <a:r>
              <a:rPr lang="en-US" sz="2000" dirty="0" err="1">
                <a:solidFill>
                  <a:schemeClr val="bg1"/>
                </a:solidFill>
              </a:rPr>
              <a:t>covid</a:t>
            </a:r>
            <a:r>
              <a:rPr lang="en-US" sz="2000" dirty="0">
                <a:solidFill>
                  <a:schemeClr val="bg1"/>
                </a:solidFill>
              </a:rPr>
              <a:t> (between 2018-01-01 to 2019-10-30), during </a:t>
            </a:r>
            <a:r>
              <a:rPr lang="en-US" sz="2000" dirty="0" err="1">
                <a:solidFill>
                  <a:schemeClr val="bg1"/>
                </a:solidFill>
              </a:rPr>
              <a:t>covid</a:t>
            </a:r>
            <a:r>
              <a:rPr lang="en-US" sz="2000" dirty="0">
                <a:solidFill>
                  <a:schemeClr val="bg1"/>
                </a:solidFill>
              </a:rPr>
              <a:t> (between 2019-11-01 to 2022-04-01) and post </a:t>
            </a:r>
            <a:r>
              <a:rPr lang="en-US" sz="2000" dirty="0" err="1">
                <a:solidFill>
                  <a:schemeClr val="bg1"/>
                </a:solidFill>
              </a:rPr>
              <a:t>covid</a:t>
            </a:r>
            <a:r>
              <a:rPr lang="en-US" sz="2000" dirty="0">
                <a:solidFill>
                  <a:schemeClr val="bg1"/>
                </a:solidFill>
              </a:rPr>
              <a:t> (post 2022-04-01).</a:t>
            </a:r>
            <a:br>
              <a:rPr lang="en-US" sz="2000" dirty="0">
                <a:solidFill>
                  <a:schemeClr val="bg1"/>
                </a:solidFill>
              </a:rPr>
            </a:br>
            <a:br>
              <a:rPr lang="en-US" sz="2000" dirty="0">
                <a:solidFill>
                  <a:schemeClr val="bg1"/>
                </a:solidFill>
              </a:rPr>
            </a:br>
            <a:r>
              <a:rPr lang="en-US" sz="2000" dirty="0">
                <a:solidFill>
                  <a:schemeClr val="bg1"/>
                </a:solidFill>
              </a:rPr>
              <a:t>All the data are obtained from Federal Reserve Economic </a:t>
            </a:r>
            <a:r>
              <a:rPr lang="en-US" sz="2000" dirty="0" err="1">
                <a:solidFill>
                  <a:schemeClr val="bg1"/>
                </a:solidFill>
              </a:rPr>
              <a:t>Data|FRED|St.Louis</a:t>
            </a:r>
            <a:r>
              <a:rPr lang="en-US" sz="2000" dirty="0">
                <a:solidFill>
                  <a:schemeClr val="bg1"/>
                </a:solidFill>
              </a:rPr>
              <a:t> Fed.</a:t>
            </a:r>
          </a:p>
        </p:txBody>
      </p:sp>
    </p:spTree>
    <p:extLst>
      <p:ext uri="{BB962C8B-B14F-4D97-AF65-F5344CB8AC3E}">
        <p14:creationId xmlns:p14="http://schemas.microsoft.com/office/powerpoint/2010/main" val="270588935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4" name="Rectangle 3"/>
          <p:cNvSpPr/>
          <p:nvPr/>
        </p:nvSpPr>
        <p:spPr>
          <a:xfrm>
            <a:off x="0" y="0"/>
            <a:ext cx="12192000" cy="6858000"/>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905930" y="-237067"/>
            <a:ext cx="10380140" cy="6079067"/>
          </a:xfrm>
          <a:prstGeom prst="rect">
            <a:avLst/>
          </a:prstGeom>
          <a:noFill/>
          <a:ln w="5715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a:endCxn id="8" idx="0"/>
          </p:cNvCxnSpPr>
          <p:nvPr/>
        </p:nvCxnSpPr>
        <p:spPr>
          <a:xfrm>
            <a:off x="5940745" y="0"/>
            <a:ext cx="0" cy="4615278"/>
          </a:xfrm>
          <a:prstGeom prst="line">
            <a:avLst/>
          </a:prstGeom>
          <a:ln w="19050" cmpd="sng">
            <a:solidFill>
              <a:srgbClr val="0070C0"/>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5886770" y="4615278"/>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86770" y="930161"/>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cxnSpLocks/>
          </p:cNvCxnSpPr>
          <p:nvPr/>
        </p:nvCxnSpPr>
        <p:spPr>
          <a:xfrm>
            <a:off x="1394716" y="3476932"/>
            <a:ext cx="82296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46648" y="2194340"/>
            <a:ext cx="3788167" cy="1200329"/>
          </a:xfrm>
          <a:prstGeom prst="rect">
            <a:avLst/>
          </a:prstGeom>
        </p:spPr>
        <p:txBody>
          <a:bodyPr wrap="square">
            <a:spAutoFit/>
          </a:bodyPr>
          <a:lstStyle/>
          <a:p>
            <a:r>
              <a:rPr lang="en-US" sz="3600" b="1" dirty="0">
                <a:latin typeface="Century Gothic" panose="020B0502020202020204" pitchFamily="34" charset="0"/>
              </a:rPr>
              <a:t>Research Question</a:t>
            </a:r>
          </a:p>
        </p:txBody>
      </p:sp>
      <p:sp>
        <p:nvSpPr>
          <p:cNvPr id="15" name="TextBox 14"/>
          <p:cNvSpPr txBox="1"/>
          <p:nvPr/>
        </p:nvSpPr>
        <p:spPr>
          <a:xfrm>
            <a:off x="6109855" y="799955"/>
            <a:ext cx="4447310" cy="923330"/>
          </a:xfrm>
          <a:prstGeom prst="rect">
            <a:avLst/>
          </a:prstGeom>
          <a:noFill/>
        </p:spPr>
        <p:txBody>
          <a:bodyPr wrap="square" rtlCol="0">
            <a:spAutoFit/>
          </a:bodyPr>
          <a:lstStyle/>
          <a:p>
            <a:r>
              <a:rPr lang="en-US" dirty="0"/>
              <a:t>Is volatility in S&amp;P 500 be explained using macroeconomic variable and commodity market variables? </a:t>
            </a:r>
          </a:p>
        </p:txBody>
      </p:sp>
      <p:sp>
        <p:nvSpPr>
          <p:cNvPr id="16" name="Oval 15"/>
          <p:cNvSpPr/>
          <p:nvPr/>
        </p:nvSpPr>
        <p:spPr>
          <a:xfrm>
            <a:off x="5886770" y="2107769"/>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109855" y="1959275"/>
            <a:ext cx="4447310" cy="369332"/>
          </a:xfrm>
          <a:prstGeom prst="rect">
            <a:avLst/>
          </a:prstGeom>
          <a:noFill/>
        </p:spPr>
        <p:txBody>
          <a:bodyPr wrap="square" rtlCol="0">
            <a:spAutoFit/>
          </a:bodyPr>
          <a:lstStyle/>
          <a:p>
            <a:r>
              <a:rPr lang="en-US" dirty="0"/>
              <a:t>Explained Variable: S&amp;P 500 index</a:t>
            </a:r>
          </a:p>
        </p:txBody>
      </p:sp>
      <p:sp>
        <p:nvSpPr>
          <p:cNvPr id="18" name="Oval 17"/>
          <p:cNvSpPr/>
          <p:nvPr/>
        </p:nvSpPr>
        <p:spPr>
          <a:xfrm>
            <a:off x="5886770" y="2822312"/>
            <a:ext cx="107950" cy="107950"/>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109855" y="2673818"/>
            <a:ext cx="4447310" cy="1477328"/>
          </a:xfrm>
          <a:prstGeom prst="rect">
            <a:avLst/>
          </a:prstGeom>
          <a:noFill/>
        </p:spPr>
        <p:txBody>
          <a:bodyPr wrap="square" rtlCol="0">
            <a:spAutoFit/>
          </a:bodyPr>
          <a:lstStyle/>
          <a:p>
            <a:r>
              <a:rPr lang="en-US" dirty="0"/>
              <a:t>Explanatory Variables: Key macro-economic variables- Real disposable per capita income (PCI), consumer price index (CPI), producer’s price index (PPI), real GDP, interest rate and unemployment rate </a:t>
            </a:r>
          </a:p>
        </p:txBody>
      </p:sp>
      <p:sp>
        <p:nvSpPr>
          <p:cNvPr id="20" name="TextBox 19"/>
          <p:cNvSpPr txBox="1"/>
          <p:nvPr/>
        </p:nvSpPr>
        <p:spPr>
          <a:xfrm>
            <a:off x="6109855" y="4474400"/>
            <a:ext cx="4447310" cy="646331"/>
          </a:xfrm>
          <a:prstGeom prst="rect">
            <a:avLst/>
          </a:prstGeom>
          <a:noFill/>
        </p:spPr>
        <p:txBody>
          <a:bodyPr wrap="square" rtlCol="0">
            <a:spAutoFit/>
          </a:bodyPr>
          <a:lstStyle/>
          <a:p>
            <a:r>
              <a:rPr lang="en-US" dirty="0"/>
              <a:t>Key commodity market variables- Gold price  index, and crude oil price per gallon.</a:t>
            </a:r>
          </a:p>
        </p:txBody>
      </p:sp>
    </p:spTree>
    <p:extLst>
      <p:ext uri="{BB962C8B-B14F-4D97-AF65-F5344CB8AC3E}">
        <p14:creationId xmlns:p14="http://schemas.microsoft.com/office/powerpoint/2010/main" val="3038907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S&amp;P 500</a:t>
            </a:r>
          </a:p>
        </p:txBody>
      </p:sp>
      <p:pic>
        <p:nvPicPr>
          <p:cNvPr id="11" name="Picture 10">
            <a:extLst>
              <a:ext uri="{FF2B5EF4-FFF2-40B4-BE49-F238E27FC236}">
                <a16:creationId xmlns:a16="http://schemas.microsoft.com/office/drawing/2014/main" id="{A8D04FD7-E1D8-2AD5-2E12-49F986CD1CF7}"/>
              </a:ext>
            </a:extLst>
          </p:cNvPr>
          <p:cNvPicPr>
            <a:picLocks noChangeAspect="1"/>
          </p:cNvPicPr>
          <p:nvPr/>
        </p:nvPicPr>
        <p:blipFill>
          <a:blip r:embed="rId4"/>
          <a:stretch>
            <a:fillRect/>
          </a:stretch>
        </p:blipFill>
        <p:spPr>
          <a:xfrm>
            <a:off x="5173471" y="1071313"/>
            <a:ext cx="7006807" cy="4608576"/>
          </a:xfrm>
          <a:prstGeom prst="rect">
            <a:avLst/>
          </a:prstGeom>
        </p:spPr>
      </p:pic>
    </p:spTree>
    <p:extLst>
      <p:ext uri="{BB962C8B-B14F-4D97-AF65-F5344CB8AC3E}">
        <p14:creationId xmlns:p14="http://schemas.microsoft.com/office/powerpoint/2010/main" val="91069915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pic>
        <p:nvPicPr>
          <p:cNvPr id="8" name="Picture 7">
            <a:extLst>
              <a:ext uri="{FF2B5EF4-FFF2-40B4-BE49-F238E27FC236}">
                <a16:creationId xmlns:a16="http://schemas.microsoft.com/office/drawing/2014/main" id="{6BE5C1AA-5C71-864D-F7DE-D0CD14A195F5}"/>
              </a:ext>
            </a:extLst>
          </p:cNvPr>
          <p:cNvPicPr>
            <a:picLocks noChangeAspect="1"/>
          </p:cNvPicPr>
          <p:nvPr/>
        </p:nvPicPr>
        <p:blipFill>
          <a:blip r:embed="rId4"/>
          <a:stretch>
            <a:fillRect/>
          </a:stretch>
        </p:blipFill>
        <p:spPr>
          <a:xfrm>
            <a:off x="5173473" y="1101970"/>
            <a:ext cx="7006806" cy="4608645"/>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55033" y="2708527"/>
            <a:ext cx="3224892" cy="1200329"/>
          </a:xfrm>
          <a:prstGeom prst="rect">
            <a:avLst/>
          </a:prstGeom>
        </p:spPr>
        <p:txBody>
          <a:bodyPr wrap="square">
            <a:spAutoFit/>
          </a:bodyPr>
          <a:lstStyle/>
          <a:p>
            <a:r>
              <a:rPr lang="en-US" sz="3600" b="1" dirty="0">
                <a:solidFill>
                  <a:schemeClr val="bg1"/>
                </a:solidFill>
                <a:latin typeface="Century Gothic" panose="020B0502020202020204" pitchFamily="34" charset="0"/>
              </a:rPr>
              <a:t>Consumer Price Index</a:t>
            </a:r>
          </a:p>
        </p:txBody>
      </p:sp>
    </p:spTree>
    <p:extLst>
      <p:ext uri="{BB962C8B-B14F-4D97-AF65-F5344CB8AC3E}">
        <p14:creationId xmlns:p14="http://schemas.microsoft.com/office/powerpoint/2010/main" val="86858293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17995" y="4724747"/>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7949" y="2577901"/>
            <a:ext cx="3420832" cy="2062103"/>
          </a:xfrm>
          <a:prstGeom prst="rect">
            <a:avLst/>
          </a:prstGeom>
        </p:spPr>
        <p:txBody>
          <a:bodyPr wrap="square">
            <a:spAutoFit/>
          </a:bodyPr>
          <a:lstStyle/>
          <a:p>
            <a:r>
              <a:rPr lang="en-US" sz="3200" b="1" dirty="0">
                <a:solidFill>
                  <a:schemeClr val="bg1"/>
                </a:solidFill>
                <a:latin typeface="Century Gothic" panose="020B0502020202020204" pitchFamily="34" charset="0"/>
              </a:rPr>
              <a:t>Correlation between S&amp;P 500 and Consumer Price</a:t>
            </a:r>
          </a:p>
        </p:txBody>
      </p:sp>
      <p:pic>
        <p:nvPicPr>
          <p:cNvPr id="12" name="Picture 11">
            <a:extLst>
              <a:ext uri="{FF2B5EF4-FFF2-40B4-BE49-F238E27FC236}">
                <a16:creationId xmlns:a16="http://schemas.microsoft.com/office/drawing/2014/main" id="{E163D279-72CD-D963-371A-626F97697CFC}"/>
              </a:ext>
            </a:extLst>
          </p:cNvPr>
          <p:cNvPicPr>
            <a:picLocks noChangeAspect="1"/>
          </p:cNvPicPr>
          <p:nvPr/>
        </p:nvPicPr>
        <p:blipFill>
          <a:blip r:embed="rId4"/>
          <a:stretch>
            <a:fillRect/>
          </a:stretch>
        </p:blipFill>
        <p:spPr>
          <a:xfrm>
            <a:off x="5173473" y="1101970"/>
            <a:ext cx="7006806" cy="4608576"/>
          </a:xfrm>
          <a:prstGeom prst="rect">
            <a:avLst/>
          </a:prstGeom>
        </p:spPr>
      </p:pic>
    </p:spTree>
    <p:extLst>
      <p:ext uri="{BB962C8B-B14F-4D97-AF65-F5344CB8AC3E}">
        <p14:creationId xmlns:p14="http://schemas.microsoft.com/office/powerpoint/2010/main" val="280799169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044" b="5044"/>
          <a:stretch>
            <a:fillRect/>
          </a:stretch>
        </p:blipFill>
        <p:spPr/>
      </p:pic>
      <p:sp>
        <p:nvSpPr>
          <p:cNvPr id="4" name="Parallelogram 3"/>
          <p:cNvSpPr/>
          <p:nvPr/>
        </p:nvSpPr>
        <p:spPr>
          <a:xfrm>
            <a:off x="0" y="0"/>
            <a:ext cx="11686731" cy="6858000"/>
          </a:xfrm>
          <a:prstGeom prst="parallelogram">
            <a:avLst>
              <a:gd name="adj" fmla="val 33056"/>
            </a:avLst>
          </a:prstGeom>
          <a:gradFill>
            <a:gsLst>
              <a:gs pos="100000">
                <a:srgbClr val="0070C0">
                  <a:alpha val="91000"/>
                </a:srgbClr>
              </a:gs>
              <a:gs pos="0">
                <a:schemeClr val="tx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242" y="786266"/>
            <a:ext cx="9685876" cy="5605719"/>
          </a:xfrm>
          <a:prstGeom prst="rect">
            <a:avLst/>
          </a:prstGeom>
        </p:spPr>
      </p:pic>
      <p:cxnSp>
        <p:nvCxnSpPr>
          <p:cNvPr id="9" name="Straight Connector 8"/>
          <p:cNvCxnSpPr>
            <a:cxnSpLocks/>
          </p:cNvCxnSpPr>
          <p:nvPr/>
        </p:nvCxnSpPr>
        <p:spPr>
          <a:xfrm>
            <a:off x="1561537" y="4006290"/>
            <a:ext cx="82296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33262" y="3274577"/>
            <a:ext cx="3224892" cy="646331"/>
          </a:xfrm>
          <a:prstGeom prst="rect">
            <a:avLst/>
          </a:prstGeom>
        </p:spPr>
        <p:txBody>
          <a:bodyPr wrap="square">
            <a:spAutoFit/>
          </a:bodyPr>
          <a:lstStyle/>
          <a:p>
            <a:r>
              <a:rPr lang="en-US" sz="3600" b="1" dirty="0">
                <a:solidFill>
                  <a:schemeClr val="bg1"/>
                </a:solidFill>
                <a:latin typeface="Century Gothic" panose="020B0502020202020204" pitchFamily="34" charset="0"/>
              </a:rPr>
              <a:t>Crude Oil</a:t>
            </a:r>
          </a:p>
        </p:txBody>
      </p:sp>
      <p:pic>
        <p:nvPicPr>
          <p:cNvPr id="13" name="Picture 12">
            <a:extLst>
              <a:ext uri="{FF2B5EF4-FFF2-40B4-BE49-F238E27FC236}">
                <a16:creationId xmlns:a16="http://schemas.microsoft.com/office/drawing/2014/main" id="{567AF566-F450-D93F-0C11-5A9E98862947}"/>
              </a:ext>
            </a:extLst>
          </p:cNvPr>
          <p:cNvPicPr>
            <a:picLocks noChangeAspect="1"/>
          </p:cNvPicPr>
          <p:nvPr/>
        </p:nvPicPr>
        <p:blipFill>
          <a:blip r:embed="rId4"/>
          <a:stretch>
            <a:fillRect/>
          </a:stretch>
        </p:blipFill>
        <p:spPr>
          <a:xfrm>
            <a:off x="5173472" y="1082199"/>
            <a:ext cx="7006807" cy="4608576"/>
          </a:xfrm>
          <a:prstGeom prst="rect">
            <a:avLst/>
          </a:prstGeom>
        </p:spPr>
      </p:pic>
    </p:spTree>
    <p:extLst>
      <p:ext uri="{BB962C8B-B14F-4D97-AF65-F5344CB8AC3E}">
        <p14:creationId xmlns:p14="http://schemas.microsoft.com/office/powerpoint/2010/main" val="3844260200"/>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519</Words>
  <Application>Microsoft Macintosh PowerPoint</Application>
  <PresentationFormat>Widescreen</PresentationFormat>
  <Paragraphs>56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Century Gothic</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ADITYA SALUNKHE</cp:lastModifiedBy>
  <cp:revision>22</cp:revision>
  <dcterms:created xsi:type="dcterms:W3CDTF">2022-11-21T06:41:28Z</dcterms:created>
  <dcterms:modified xsi:type="dcterms:W3CDTF">2022-11-21T20:42:24Z</dcterms:modified>
</cp:coreProperties>
</file>